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4" r:id="rId3"/>
    <p:sldId id="295" r:id="rId4"/>
    <p:sldId id="277" r:id="rId5"/>
    <p:sldId id="297" r:id="rId6"/>
    <p:sldId id="298" r:id="rId7"/>
    <p:sldId id="299" r:id="rId8"/>
    <p:sldId id="278" r:id="rId9"/>
    <p:sldId id="300" r:id="rId10"/>
    <p:sldId id="302" r:id="rId11"/>
    <p:sldId id="303" r:id="rId12"/>
    <p:sldId id="304" r:id="rId13"/>
    <p:sldId id="296" r:id="rId14"/>
    <p:sldId id="279" r:id="rId15"/>
    <p:sldId id="259" r:id="rId16"/>
    <p:sldId id="281" r:id="rId17"/>
    <p:sldId id="280" r:id="rId18"/>
    <p:sldId id="282" r:id="rId19"/>
    <p:sldId id="283" r:id="rId20"/>
    <p:sldId id="284" r:id="rId21"/>
    <p:sldId id="285" r:id="rId22"/>
    <p:sldId id="286" r:id="rId23"/>
    <p:sldId id="287" r:id="rId24"/>
    <p:sldId id="305" r:id="rId25"/>
    <p:sldId id="307" r:id="rId26"/>
    <p:sldId id="306" r:id="rId27"/>
    <p:sldId id="290" r:id="rId28"/>
    <p:sldId id="308" r:id="rId29"/>
    <p:sldId id="291" r:id="rId30"/>
    <p:sldId id="309" r:id="rId31"/>
    <p:sldId id="27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4C8AFD8-34F4-4F2E-A7B4-75551A73F105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4656885-517B-4520-B420-4EF7A989E5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osvita.ua/legislation/law/2234/" TargetMode="External"/><Relationship Id="rId2" Type="http://schemas.openxmlformats.org/officeDocument/2006/relationships/hyperlink" Target="http://ru.osvita.ua/legislation/law/2231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ru.osvita.ua/legislation/law/3197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E2F2B-6031-972D-9330-6A3E521E79F9}"/>
              </a:ext>
            </a:extLst>
          </p:cNvPr>
          <p:cNvSpPr txBox="1"/>
          <p:nvPr/>
        </p:nvSpPr>
        <p:spPr>
          <a:xfrm>
            <a:off x="3414032" y="-197396"/>
            <a:ext cx="4572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Комунальна установа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професійного розвитку педагогічних працівників Вінницької міської ради</a:t>
            </a:r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endParaRPr lang="uk-UA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 – 15.06.2022р;</a:t>
            </a:r>
          </a:p>
          <a:p>
            <a:pPr algn="r"/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проведення – 13.15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1FAE61-84AC-F410-9578-697DB31A7E42}"/>
              </a:ext>
            </a:extLst>
          </p:cNvPr>
          <p:cNvSpPr txBox="1"/>
          <p:nvPr/>
        </p:nvSpPr>
        <p:spPr>
          <a:xfrm>
            <a:off x="539552" y="1833929"/>
            <a:ext cx="7524328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ctr">
              <a:lnSpc>
                <a:spcPct val="120000"/>
              </a:lnSpc>
              <a:buClr>
                <a:srgbClr val="D16349"/>
              </a:buClr>
              <a:buNone/>
            </a:pPr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Заняття міської Школи </a:t>
            </a:r>
          </a:p>
          <a:p>
            <a:pPr lvl="0" indent="0" algn="ctr">
              <a:lnSpc>
                <a:spcPct val="120000"/>
              </a:lnSpc>
              <a:buClr>
                <a:srgbClr val="D16349"/>
              </a:buClr>
              <a:buNone/>
            </a:pPr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вихователя-стажера «Дебют»</a:t>
            </a:r>
          </a:p>
          <a:p>
            <a:pPr lvl="0" indent="0" algn="ctr">
              <a:lnSpc>
                <a:spcPct val="120000"/>
              </a:lnSpc>
              <a:buClr>
                <a:srgbClr val="D16349"/>
              </a:buClr>
              <a:buNone/>
            </a:pPr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закладів дошкільної освіти</a:t>
            </a:r>
          </a:p>
          <a:p>
            <a:pPr lvl="0" indent="0" algn="ctr">
              <a:lnSpc>
                <a:spcPct val="120000"/>
              </a:lnSpc>
              <a:buClr>
                <a:srgbClr val="D16349"/>
              </a:buClr>
              <a:buNone/>
            </a:pPr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Вінницької територіальної громади</a:t>
            </a:r>
            <a:endParaRPr lang="uk-UA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xmlns="" id="{B7D46EFF-1C35-FED6-6ADA-3F646922B2F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2227" y="5157192"/>
            <a:ext cx="800562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endParaRPr lang="uk-UA" sz="1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Консультант  </a:t>
            </a:r>
            <a:r>
              <a:rPr lang="uk-UA" sz="1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 “ЦПРПП ВМР” </a:t>
            </a: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Лариса </a:t>
            </a:r>
            <a:r>
              <a:rPr lang="uk-UA" sz="1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Бондарчук</a:t>
            </a:r>
          </a:p>
          <a:p>
            <a:pPr lvl="0" indent="228600" algn="l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endParaRPr lang="en-US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1E88DC-F2E0-731C-AEAF-040DB12F4998}"/>
              </a:ext>
            </a:extLst>
          </p:cNvPr>
          <p:cNvSpPr txBox="1"/>
          <p:nvPr/>
        </p:nvSpPr>
        <p:spPr>
          <a:xfrm>
            <a:off x="539552" y="3108124"/>
            <a:ext cx="8136904" cy="2111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12700" indent="2159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800" b="1" spc="3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Фізкультурно-оздоровча робота в закладі дошкільної освіти</a:t>
            </a:r>
            <a:r>
              <a:rPr lang="uk-UA" sz="2800" b="1" spc="3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. </a:t>
            </a:r>
            <a:endParaRPr lang="uk-UA" sz="2800" b="1" spc="3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Sylfaen" panose="010A0502050306030303" pitchFamily="18" charset="0"/>
            </a:endParaRPr>
          </a:p>
          <a:p>
            <a:pPr marL="12700" indent="2159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800" b="1" spc="3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Планування </a:t>
            </a:r>
            <a:r>
              <a:rPr lang="uk-UA" sz="2800" b="1" spc="3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та організація роботи в літній період </a:t>
            </a:r>
            <a:endParaRPr lang="uk-UA" sz="2800" b="1" i="1" spc="3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lfaen" panose="010A0502050306030303" pitchFamily="18" charset="0"/>
            </a:endParaRPr>
          </a:p>
        </p:txBody>
      </p:sp>
      <p:pic>
        <p:nvPicPr>
          <p:cNvPr id="1026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236296" y="4938609"/>
            <a:ext cx="1512168" cy="15261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96C1EAC-DAA9-4154-56E1-BB4850F9E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20688"/>
            <a:ext cx="1728192" cy="173657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водная фото до фізк.оздоровлення\PДНЗ №38 загартування011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744416" cy="388843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4608512" cy="6124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Календарне планування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освітньої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літній період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здійснюється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вихователями</a:t>
            </a:r>
          </a:p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помісячно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Йому </a:t>
            </a:r>
            <a:r>
              <a:rPr lang="uk-UA" sz="28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передує </a:t>
            </a:r>
            <a:endParaRPr lang="uk-UA" sz="28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перспективне </a:t>
            </a:r>
            <a:r>
              <a:rPr lang="uk-UA" sz="28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планування </a:t>
            </a:r>
            <a:endParaRPr lang="uk-UA" sz="28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комплексів </a:t>
            </a:r>
            <a:r>
              <a:rPr lang="uk-UA" sz="28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ранкової гімнастики </a:t>
            </a:r>
            <a:endParaRPr lang="uk-UA" sz="28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8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гімнастики після денного сну, загартувальних заходів із зазначенням назв 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процедур</a:t>
            </a:r>
          </a:p>
          <a:p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норм загартування, </a:t>
            </a:r>
            <a:endParaRPr lang="uk-UA" sz="28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 </a:t>
            </a:r>
            <a:r>
              <a:rPr lang="uk-UA" sz="28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взаємодії з 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батьками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10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562944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sz="9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Здоров’язбережувальне</a:t>
            </a:r>
            <a:r>
              <a:rPr lang="uk-UA" sz="9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середовище передбачає  організацію процесів життєдіяльності дітей з урахуванням вимог, що висуваються до охорони їхнього життя та здоров’я, індивідуальних </a:t>
            </a:r>
            <a:r>
              <a:rPr lang="uk-UA" sz="9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особливостей</a:t>
            </a:r>
            <a:r>
              <a:rPr lang="uk-UA" sz="9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фізичного розвитку:</a:t>
            </a:r>
            <a:endParaRPr lang="ru-RU" sz="9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96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упередження перевтоми дітей, зміцнення нервової системи та формування відповідних </a:t>
            </a:r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звичок;</a:t>
            </a:r>
          </a:p>
          <a:p>
            <a:pPr marL="0" lvl="0" indent="0">
              <a:buNone/>
            </a:pPr>
            <a:endParaRPr lang="ru-RU" sz="9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96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самоцінних</a:t>
            </a:r>
            <a:r>
              <a:rPr lang="uk-UA" sz="96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 активності дітей;</a:t>
            </a:r>
            <a:endParaRPr lang="ru-RU" sz="96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sz="96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застосування </a:t>
            </a:r>
            <a:r>
              <a:rPr lang="uk-UA" sz="96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варіативних </a:t>
            </a:r>
            <a:endParaRPr lang="uk-UA" sz="96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ефективних </a:t>
            </a:r>
          </a:p>
          <a:p>
            <a:pPr marL="0" lvl="0" indent="0">
              <a:buNone/>
            </a:pPr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фізкультурно-оздоровчих </a:t>
            </a:r>
            <a:r>
              <a:rPr lang="uk-UA" sz="96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endParaRPr lang="uk-UA" sz="96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профілактичних </a:t>
            </a:r>
            <a:r>
              <a:rPr lang="uk-UA" sz="96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технологій;</a:t>
            </a:r>
            <a:endParaRPr lang="ru-RU" sz="96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sz="7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uk-UA" sz="7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професійну </a:t>
            </a:r>
          </a:p>
          <a:p>
            <a:pPr marL="0" lvl="0" indent="0">
              <a:buNone/>
            </a:pPr>
            <a:r>
              <a:rPr lang="uk-UA" sz="9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компетентність педагогів</a:t>
            </a:r>
            <a:endParaRPr lang="ru-RU" sz="96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H:\сводная фото до фізк.оздоровлення\ДНЗ № 37 Літнє оздор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960"/>
            <a:ext cx="3541484" cy="302433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5221208" cy="5850976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Літня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пора - час для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загартування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онячних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повітряних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ванн,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різноманітних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процедур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поєднанні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фізичними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вправами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ранковою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гімнастикою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прогулянками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улюблена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справа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дітвори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Picture 8" descr="C:\Users\user\Desktop\ЗДО №14сонячі ван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2880320" cy="381642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62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endParaRPr lang="ru-RU" sz="2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5040560" cy="5976664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uk-UA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8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рогулянка забезпечує позитивний емоційний </a:t>
            </a:r>
            <a:r>
              <a:rPr lang="uk-UA" sz="8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 </a:t>
            </a:r>
            <a:r>
              <a:rPr lang="uk-UA" sz="8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задоволення потреби у руховій </a:t>
            </a:r>
            <a:r>
              <a:rPr lang="uk-UA" sz="8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активності дошкільнят</a:t>
            </a:r>
            <a:endParaRPr lang="uk-UA" sz="8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7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7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7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перебування дітей на свіжому повітрі відводиться приблизно до 4 годин на день з достатньою руховою активністю. </a:t>
            </a:r>
            <a:endParaRPr lang="uk-UA" sz="7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7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Перебування </a:t>
            </a:r>
            <a:r>
              <a:rPr lang="uk-UA" sz="7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 надворі можна скоротити або </a:t>
            </a:r>
            <a:r>
              <a:rPr lang="uk-UA" sz="7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скасувати лише за </a:t>
            </a:r>
            <a:r>
              <a:rPr lang="uk-UA" sz="7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несприятливих погодних </a:t>
            </a:r>
            <a:r>
              <a:rPr lang="uk-UA" sz="7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умов: </a:t>
            </a:r>
          </a:p>
          <a:p>
            <a:pPr>
              <a:buFontTx/>
              <a:buChar char="-"/>
            </a:pPr>
            <a:r>
              <a:rPr lang="uk-UA" sz="7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шквальний </a:t>
            </a:r>
            <a:r>
              <a:rPr lang="uk-UA" sz="7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вітер, </a:t>
            </a:r>
            <a:endParaRPr lang="uk-UA" sz="7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7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злива</a:t>
            </a:r>
            <a:r>
              <a:rPr lang="uk-UA" sz="7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гроза; </a:t>
            </a:r>
            <a:endParaRPr lang="uk-UA" sz="7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7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температура </a:t>
            </a:r>
            <a:r>
              <a:rPr lang="uk-UA" sz="7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повітря вище +35"С у затінку.</a:t>
            </a:r>
            <a:endParaRPr lang="ru-RU" sz="7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4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77AA7E-0114-4368-BCBC-762D09D37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96752"/>
            <a:ext cx="3096344" cy="37444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962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929F58-5016-4E11-99E2-9A26B3709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8880"/>
            <a:ext cx="4660419" cy="41006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9F39AF-142C-48B0-9199-906D0C7C44BA}"/>
              </a:ext>
            </a:extLst>
          </p:cNvPr>
          <p:cNvSpPr txBox="1"/>
          <p:nvPr/>
        </p:nvSpPr>
        <p:spPr>
          <a:xfrm>
            <a:off x="2012538" y="620688"/>
            <a:ext cx="6571809" cy="1366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177800" algn="ctr">
              <a:lnSpc>
                <a:spcPct val="115000"/>
              </a:lnSpc>
            </a:pPr>
            <a:r>
              <a:rPr lang="uk-UA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Осередок фізкультурно-оздоровчої активності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/>
              <a:latin typeface="Arial Unicode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204864"/>
            <a:ext cx="3312368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«спортивний острівець», </a:t>
            </a:r>
            <a:endParaRPr lang="uk-UA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якому можна реалізувати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чимало  форм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фізкультурно-оздоровчої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6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911B5B-39CD-41F5-A4F7-71D1EFC46D4C}"/>
              </a:ext>
            </a:extLst>
          </p:cNvPr>
          <p:cNvSpPr txBox="1"/>
          <p:nvPr/>
        </p:nvSpPr>
        <p:spPr>
          <a:xfrm>
            <a:off x="467544" y="692696"/>
            <a:ext cx="4320479" cy="5693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Дошкільники залюбки беруть участь у фізкультурних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розвагах: </a:t>
            </a:r>
          </a:p>
          <a:p>
            <a:pPr marL="457200" indent="-457200" algn="ctr">
              <a:buFont typeface="Wingdings" pitchFamily="2" charset="2"/>
              <a:buChar char="q"/>
            </a:pPr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 в дитячому садочку, наче квіти у віночку”, </a:t>
            </a:r>
            <a:endParaRPr lang="uk-UA" sz="28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 typeface="Wingdings" pitchFamily="2" charset="2"/>
              <a:buChar char="q"/>
            </a:pPr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Мій друг – самокат</a:t>
            </a: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457200" indent="-457200" algn="ctr">
              <a:buFont typeface="Wingdings" pitchFamily="2" charset="2"/>
              <a:buChar char="q"/>
            </a:pPr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Велосипедні перегони”, </a:t>
            </a:r>
            <a:endParaRPr lang="uk-UA" sz="28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“Весела скакалка”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43262E-D93D-473F-95C4-55DBD7423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816424" cy="453650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E5FC60-5A51-4918-9204-DDCA64B00B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3888432" cy="396044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06E73D-4491-4E14-A58D-7076337B960B}"/>
              </a:ext>
            </a:extLst>
          </p:cNvPr>
          <p:cNvSpPr txBox="1"/>
          <p:nvPr/>
        </p:nvSpPr>
        <p:spPr>
          <a:xfrm>
            <a:off x="683568" y="980728"/>
            <a:ext cx="7884368" cy="72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177800" algn="ctr">
              <a:lnSpc>
                <a:spcPct val="115000"/>
              </a:lnSpc>
            </a:pP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Осередок пізнавальної активності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/>
              <a:latin typeface="Arial Unicode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2852936"/>
            <a:ext cx="3024336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Задовольняє </a:t>
            </a:r>
            <a:endParaRPr lang="uk-UA" sz="32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потребу </a:t>
            </a:r>
            <a:r>
              <a:rPr lang="uk-UA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дитини </a:t>
            </a:r>
            <a:endParaRPr lang="uk-UA" sz="32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освоєнні </a:t>
            </a:r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навколишнього</a:t>
            </a:r>
          </a:p>
          <a:p>
            <a:pPr algn="ctr"/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15884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іто, літечко прийшло – дітям радість принесло |">
            <a:extLst>
              <a:ext uri="{FF2B5EF4-FFF2-40B4-BE49-F238E27FC236}">
                <a16:creationId xmlns:a16="http://schemas.microsoft.com/office/drawing/2014/main" xmlns="" id="{E6846DAC-389E-49C8-9BB9-50043CBB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960440" cy="367240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D88C3FB9-B811-4AFD-A097-A3B03B80F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404665"/>
            <a:ext cx="4464496" cy="6336703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Н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айулюбленіш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і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для малят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-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 і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гри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з піском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endParaRPr lang="uk-UA" sz="3200" b="1" dirty="0" smtClean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algn="ctr"/>
            <a:endParaRPr lang="uk-UA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Arial Unicode MS"/>
            </a:endParaRP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Пропонуйте 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дітям ліпити вежі, </a:t>
            </a:r>
            <a:endParaRPr lang="uk-UA" sz="2800" b="1" i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вчіть 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будувати 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дороги. 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 Unicode MS"/>
              </a:rPr>
              <a:t>С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творюйте 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простір “пісочної кухні”: </a:t>
            </a:r>
            <a:endParaRPr lang="uk-UA" sz="2800" b="1" i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/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 Unicode MS"/>
              </a:rPr>
              <a:t>л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іпіть </a:t>
            </a: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пасочки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, </a:t>
            </a:r>
            <a:endParaRPr lang="uk-UA" sz="2800" b="1" i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тістечка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, </a:t>
            </a:r>
            <a:endParaRPr lang="uk-UA" sz="2800" b="1" i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вареники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, </a:t>
            </a:r>
            <a:endParaRPr lang="uk-UA" sz="2800" b="1" i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“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варіть супи” </a:t>
            </a:r>
            <a:endParaRPr lang="uk-UA" sz="2800" b="1" i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з 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трав 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та 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</a:rPr>
              <a:t>квітів 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09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CFE6A0-86EF-4424-9217-3891381A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941168"/>
            <a:ext cx="7344816" cy="870724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Пошуково-дослідницька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діяльність влітку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167866-27DD-4093-8510-D017EFDE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64704"/>
            <a:ext cx="2880320" cy="36790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0" name="Picture 2" descr="Літні ігри з водою">
            <a:extLst>
              <a:ext uri="{FF2B5EF4-FFF2-40B4-BE49-F238E27FC236}">
                <a16:creationId xmlns:a16="http://schemas.microsoft.com/office/drawing/2014/main" xmlns="" id="{44BB5742-1B9A-4D1E-BA5B-F18EF69C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981869" cy="3318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21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Ігри з водою та вітром&quot; | ЗДО №10">
            <a:extLst>
              <a:ext uri="{FF2B5EF4-FFF2-40B4-BE49-F238E27FC236}">
                <a16:creationId xmlns:a16="http://schemas.microsoft.com/office/drawing/2014/main" xmlns="" id="{4A8EA941-97F9-4B21-8D77-8A98F9F521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63909"/>
            <a:ext cx="3096344" cy="384443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27114A-4773-42D4-BC7D-28B564E37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749" y="2924944"/>
            <a:ext cx="3662793" cy="31712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7544" y="548680"/>
            <a:ext cx="792088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Орієнтовне наповнення осередку пізнавальної активності: паперові кораблики, вітрячки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“музика вітру”, ящики з піском, глиною, посудини з водою, </a:t>
            </a:r>
            <a:r>
              <a:rPr lang="uk-UA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бізіборди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метеоприлади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1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4863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832648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 що відбувається наразі в нашій країні вразливо позначилось на всіх без винятку, та найбільш за усіх потерпають діти.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Вони втратили можливість реалізувати своє право на освіту в комфортних умовах.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нашому місті відновили роботу  близько двадцяти садочків відповідно до листа МОН України від 02.04.2022р. №1/3845-22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«Про рекомендації для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працівників закладів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дошкільної освіти на період дії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воєнного стану в Україні»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C64A27-318D-479A-AD40-C4AB0659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133418"/>
            <a:ext cx="3021449" cy="210389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7229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F21EE1-6AA0-49E4-87C7-EB1F5B9D7804}"/>
              </a:ext>
            </a:extLst>
          </p:cNvPr>
          <p:cNvSpPr txBox="1"/>
          <p:nvPr/>
        </p:nvSpPr>
        <p:spPr>
          <a:xfrm>
            <a:off x="467544" y="908720"/>
            <a:ext cx="6390456" cy="5472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-152400" algn="ctr">
              <a:lnSpc>
                <a:spcPct val="115000"/>
              </a:lnSpc>
            </a:pPr>
            <a:r>
              <a:rPr lang="uk-UA" sz="3200" b="1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 роботи </a:t>
            </a:r>
            <a:r>
              <a:rPr lang="uk-UA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з </a:t>
            </a:r>
            <a:r>
              <a:rPr lang="uk-UA" sz="3200" b="1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дітьми в літ­ній період</a:t>
            </a:r>
            <a:r>
              <a:rPr lang="uk-UA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r>
              <a:rPr lang="uk-UA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ранкова гімнастика;</a:t>
            </a:r>
            <a:endParaRPr lang="ru-RU" sz="2800" b="1" i="1" u="none" strike="noStrike" spc="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r>
              <a:rPr lang="uk-UA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фізкультурні заняття;</a:t>
            </a:r>
            <a:endParaRPr lang="ru-RU" sz="2800" b="1" i="1" u="none" strike="noStrike" spc="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r>
              <a:rPr lang="uk-UA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фізкультурні свята та </a:t>
            </a:r>
            <a:endParaRPr lang="uk-UA" sz="2800" b="1" i="1" u="none" strike="noStrike" spc="0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000"/>
              <a:tabLst>
                <a:tab pos="651510" algn="l"/>
              </a:tabLst>
            </a:pPr>
            <a:r>
              <a:rPr lang="uk-UA" sz="2800" b="1" i="1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розваги</a:t>
            </a:r>
            <a:r>
              <a:rPr lang="uk-UA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b="1" i="1" u="none" strike="noStrike" spc="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r>
              <a:rPr lang="uk-UA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рухливі ігри і вправи;</a:t>
            </a:r>
            <a:endParaRPr lang="ru-RU" sz="2800" b="1" i="1" u="none" strike="noStrike" spc="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r>
              <a:rPr lang="uk-UA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ігри з водою та піском;</a:t>
            </a:r>
            <a:endParaRPr lang="ru-RU" sz="2800" b="1" i="1" u="none" strike="noStrike" spc="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r>
              <a:rPr lang="uk-UA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туристичні походи;</a:t>
            </a: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r>
              <a:rPr lang="ru-RU" sz="2800" b="1" i="1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квести</a:t>
            </a: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651510" algn="l"/>
              </a:tabLst>
            </a:pPr>
            <a:endParaRPr lang="ru-RU" sz="11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EA7511-C088-4D42-9C0B-E228E3C4F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2132856"/>
            <a:ext cx="3744417" cy="34245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0659859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062E12-E3F6-4713-A84C-8B4249829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653136"/>
            <a:ext cx="7344816" cy="1440160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Ранкова гімнастика на свіжому повітрі - найліпший початок дня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2AAFE4-7120-4F19-85DD-41F35647E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48680"/>
            <a:ext cx="5159896" cy="396044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7392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6B7FCB-71AD-4F1E-B864-953812A3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293096"/>
            <a:ext cx="7686085" cy="1728192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Організовуємо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межах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ранкової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гімнастики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ADACD6-0B49-49E0-9018-71C74E78C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00735"/>
            <a:ext cx="4949781" cy="337633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3071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A02B1D-7E53-4039-A583-26905211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5040560" cy="6264696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фізкультурні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влітку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проводяться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на </a:t>
            </a:r>
            <a:r>
              <a:rPr lang="uk-UA" sz="31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свіжому </a:t>
            </a: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повітрі</a:t>
            </a:r>
            <a:r>
              <a:rPr lang="uk-UA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Моторна </a:t>
            </a:r>
            <a:r>
              <a:rPr lang="uk-UA" sz="310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щільність </a:t>
            </a:r>
            <a:r>
              <a:rPr lang="uk-UA" sz="31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таких</a:t>
            </a:r>
            <a:br>
              <a:rPr lang="uk-UA" sz="31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sz="310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занять - </a:t>
            </a:r>
            <a:r>
              <a:rPr lang="uk-UA" sz="3100" i="1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80-90%. </a:t>
            </a:r>
            <a:r>
              <a:rPr lang="uk-UA" sz="3100" i="1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i="1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Ф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ізкультурні </a:t>
            </a:r>
            <a:r>
              <a:rPr lang="uk-UA" sz="220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заняття 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можна 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проводити 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200" i="1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200" i="1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різних місцях: </a:t>
            </a:r>
            <a:r>
              <a:rPr lang="uk-UA" sz="2200" i="1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i="1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на </a:t>
            </a:r>
            <a:r>
              <a:rPr lang="uk-UA" sz="220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ігровому або спортивному 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майданчику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;</a:t>
            </a:r>
            <a:b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uk-UA" sz="220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місцевому стадіоні, галявині в парку, 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березі </a:t>
            </a: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річки</a:t>
            </a:r>
            <a:b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20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(якщо такі об'єкти розташовані поблизу)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285AE8-F25B-4250-AEA9-6DBF2C36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78"/>
          <a:stretch/>
        </p:blipFill>
        <p:spPr>
          <a:xfrm>
            <a:off x="5076056" y="2060848"/>
            <a:ext cx="3816424" cy="34563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54789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752528" cy="5904656"/>
          </a:xfr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Традиційні фізкультурні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заняття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можна урізноманітнити 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 допомогою інноваційних методів і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прийомів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степ-аеробіки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яка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доступна різним віковим категоріям,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цікавою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для дошкільнят серед широкого розмаїття інноваційних засобів фізичного виховання, позитивно впливає  на внутрішню сутність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малят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6693CBD-1EDF-4A4A-AF03-AC1A4242D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56791"/>
            <a:ext cx="3176910" cy="345638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06328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FBC7B21-C9E0-458B-80B3-41BAE2705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2132856"/>
            <a:ext cx="3672408" cy="417646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476672"/>
            <a:ext cx="4104456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Заняття </a:t>
            </a:r>
            <a:endParaRPr lang="uk-UA" sz="3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зі </a:t>
            </a:r>
          </a:p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степ-платформою </a:t>
            </a:r>
          </a:p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підвищують інтерес малюків до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занять</a:t>
            </a:r>
          </a:p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фізичного розвитку 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73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48680"/>
            <a:ext cx="4357112" cy="5688632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Улітку під час фізкультурних занять можна використовувати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елементи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Хатха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-йоги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роводяться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такі заняття в затінку між деревами. 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Дитяча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йога – це  можливість навчити вихованців не про­сто швидко виконувати фізичні вправи, а й відчувати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тіло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BD0579-B43F-44D3-8CA0-8B5AE840C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984104" cy="46805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5680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східної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фізкультури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029520" cy="906154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Йога з дошкільнятами - вивчення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асан</a:t>
            </a:r>
            <a:endParaRPr lang="ru-RU" sz="3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AB834C-0999-4408-B6A5-563DC1140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36506"/>
            <a:ext cx="5303108" cy="39773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4386916"/>
      </p:ext>
    </p:extLst>
  </p:cSld>
  <p:clrMapOvr>
    <a:masterClrMapping/>
  </p:clrMapOvr>
  <p:transition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48680"/>
            <a:ext cx="3132976" cy="5544616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</a:p>
          <a:p>
            <a:pPr algn="ctr"/>
            <a:endParaRPr lang="uk-UA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Малі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олімпійські ігри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4C85055-451A-4A3D-BB70-DACBDBB8D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0648"/>
            <a:ext cx="4905275" cy="48965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57213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2BB7DB-F95E-4B0D-A89A-86662710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88640"/>
            <a:ext cx="5040561" cy="6192688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indent="-152400">
              <a:lnSpc>
                <a:spcPct val="115000"/>
              </a:lnSpc>
              <a:tabLst>
                <a:tab pos="450215" algn="l"/>
              </a:tabLst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Фізкультурне свято влітку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проводиться </a:t>
            </a:r>
            <a:r>
              <a:rPr lang="uk-UA" sz="2400" b="1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алгоритмом</a:t>
            </a:r>
            <a:r>
              <a:rPr lang="uk-UA" sz="2400" b="1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відкриття свята,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парад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учас­ників,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привітання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команд;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виконання загальнорозвивальних вправ з різними атри­бутами;</a:t>
            </a:r>
            <a: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змагань між ко­мандами, ігри-атракціони;</a:t>
            </a:r>
            <a: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сюрпризний момент;</a:t>
            </a:r>
            <a: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завершення свята</a:t>
            </a:r>
            <a:r>
              <a:rPr lang="uk-UA" sz="2400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2400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підбиття підсумків, </a:t>
            </a:r>
            <a:r>
              <a:rPr lang="uk-UA" sz="2400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нагородження </a:t>
            </a:r>
            <a:r>
              <a:rPr lang="uk-UA" sz="2400" u="none" strike="noStrike" spc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пе­реможців та </a:t>
            </a:r>
            <a:r>
              <a:rPr lang="uk-UA" sz="2400" u="none" strike="noStrike" spc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84AF35-88EB-48F5-B139-7B796AF7C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02" y="692696"/>
            <a:ext cx="3472485" cy="388843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759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CB35C03-7085-4B40-BCE9-BE579FAC3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2808312" cy="316835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3491880" y="548680"/>
            <a:ext cx="5112568" cy="6124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умовах воєнного стану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закладів дошкільної освіти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надають освітні, інформаційні, консультаційні послуги, створюють безпечний соціально-освітній простір, адаптують освітній процес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урахуванням ситуації, що склалася.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в усі   часи і за будь-яких обставин залишаються дітьми і їхня потреба гратися, розважатись і радіти  нікуди не зникає, особливо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влітку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94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7597472" cy="5490936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3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Використані джерела</a:t>
            </a:r>
            <a:r>
              <a:rPr lang="uk-UA" sz="3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1.Щомісячний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журнал Цифрового видавництва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MCFR «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Вихователь-методист» № 5, 2021 р.; №3-4, 2022р.;</a:t>
            </a:r>
          </a:p>
          <a:p>
            <a:pPr marL="0" indent="0">
              <a:buNone/>
            </a:pPr>
            <a:endParaRPr lang="uk-UA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2.Всеукраїнській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щомісячний науково-методичний журнал «Дошкільне виховання» №3, 4-5, 2022р.;</a:t>
            </a:r>
          </a:p>
          <a:p>
            <a:pPr marL="0" indent="0">
              <a:buNone/>
            </a:pPr>
            <a:endParaRPr lang="uk-UA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3.Дитина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Освітня програма для дітей від двох до семи років / наук.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проекту В.О.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Огнев’юк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авт.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.: Г.В.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Бєлєнька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О.Л.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Богініч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В.М.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Вертугіна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К.І. Волинець та ін.; наук. ред. Г.В.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Бєлєнька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Київ.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–т </a:t>
            </a: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Б.Грінченка. – К.: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Київ.ун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–т ім. Б.Грінченка, 2020 – 440с.</a:t>
            </a:r>
          </a:p>
          <a:p>
            <a:pPr marL="0" indent="0">
              <a:buNone/>
            </a:pPr>
            <a:endParaRPr lang="uk-UA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50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5544616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0000" endA="300" endPos="900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>Дякую за </a:t>
            </a:r>
            <a:r>
              <a:rPr lang="ru-RU" sz="6000" dirty="0" err="1">
                <a:solidFill>
                  <a:schemeClr val="accent2">
                    <a:lumMod val="75000"/>
                  </a:schemeClr>
                </a:solidFill>
              </a:rPr>
              <a:t>увагу</a:t>
            </a:r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br>
              <a:rPr lang="ru-RU" sz="6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1800" b="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926724-7209-4147-9FC3-EB71488A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336704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Поки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що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ми не маємо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оновлених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рекомендацій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МОНУ щодо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здійснення освітнього процесу ЗДО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влітку,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діяльність закладів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дошкільної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освіти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літній період здійснюється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відповідно  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інструктивно-методичних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рекомендацій 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«Організація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роботи в дошкільних навчальних закладах у літній період»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№ 1/9-198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від 16 березня 2012 року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та спрямовується  на  організацію змістовного, різноманітного  буття  з метою оздоровлення дітей,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забезпечення 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їхнього активного відпочинку.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945948-9A37-4851-8E6D-E1F5D7BA9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104456" cy="36004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760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656"/>
            <a:ext cx="5832648" cy="58785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Науковці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дошкільної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Катерина Крутій, Наталія Гавриш, Любов Артемова, Інна </a:t>
            </a:r>
            <a:r>
              <a:rPr lang="uk-UA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Кондратець</a:t>
            </a: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Людмила </a:t>
            </a:r>
            <a:r>
              <a:rPr lang="uk-UA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Меленець</a:t>
            </a: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Алла </a:t>
            </a:r>
            <a:r>
              <a:rPr lang="uk-UA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Гончаренко</a:t>
            </a: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Наталія </a:t>
            </a:r>
            <a:r>
              <a:rPr lang="uk-UA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Дятленко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та багато інших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педагогів </a:t>
            </a: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сторінках науково-методичних журналів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«Дошкільне виховання»,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Вихователь-методист дошкільного закладу»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надають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методичні експрес-поради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по налагодженню освітнього процесу в умовах війни,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які  допоможуть організувати ефективну роботу педагогів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режимі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офлайн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Dv_2018-7_Co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8680"/>
            <a:ext cx="2664296" cy="3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e_vmdz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024"/>
            <a:ext cx="2592288" cy="24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5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30352"/>
            <a:ext cx="8075240" cy="5850976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Фізичне виховання підростаючого покоління є одним із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найважливіших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напрямів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сучасної дошкільної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спрямовується на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збереження і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зміцнення здоров'я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дошкільників,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своєчасне формування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них життєво важливих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рухових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умінь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 навичок,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фізичних якостей,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належного рівня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фізичної підготовленості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84AF35-88EB-48F5-B139-7B796AF7C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10" y="1268760"/>
            <a:ext cx="3469328" cy="43204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6021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30352"/>
            <a:ext cx="8219256" cy="5850976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Пріоритетність фізичного розвитку дітей визначається чинними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нормативно-правовими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документами дошкільної галузі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Законами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 </a:t>
            </a:r>
            <a:r>
              <a:rPr lang="uk-UA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 tooltip="Закон України Про освіту"/>
              </a:rPr>
              <a:t>"Про освіту</a:t>
            </a:r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 tooltip="Закон України Про освіту"/>
              </a:rPr>
              <a:t>"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tooltip="Закон України Про дошкільну освіту"/>
              </a:rPr>
              <a:t>"</a:t>
            </a:r>
            <a:r>
              <a:rPr lang="uk-UA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tooltip="Закон України Про дошкільну освіту"/>
              </a:rPr>
              <a:t>Про дошкільну освіту"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фізичну культуру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pPr marL="0" indent="0">
              <a:buNone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tooltip="Закон України Про охорону дитинства"/>
              </a:rPr>
              <a:t>"Про охорону дитинства</a:t>
            </a:r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tooltip="Закон України Про охорону дитинства"/>
              </a:rPr>
              <a:t>"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Цими документами держава </a:t>
            </a:r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гарантує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усім </a:t>
            </a:r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дітям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дошкільного віку реалізацію </a:t>
            </a:r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 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охорону життя і здоров'я,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безоплатну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кваліфіковану медичну допомогу, </a:t>
            </a:r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раціонального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харчування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3"/>
            <a:ext cx="3244205" cy="36004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8283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ACB447-EBC9-42D9-964F-446BFEC1B74D}"/>
              </a:ext>
            </a:extLst>
          </p:cNvPr>
          <p:cNvSpPr txBox="1"/>
          <p:nvPr/>
        </p:nvSpPr>
        <p:spPr>
          <a:xfrm>
            <a:off x="467544" y="548680"/>
            <a:ext cx="4392488" cy="5693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Літо завдяки своїм сприятливим погодним умовам і широкому спектру застосування природних факторів розкриває великі можливості для проведення відповідної роботи, яка передбачає правильну організацію та активізацію рухової діяльності дітей.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600400" cy="3622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332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91264" cy="5688632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Організація життєдіяльності дітей здійснюється  відповідно плану роботи закладу на літній період з урахуванням  дотримання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постанови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Кабінету Міністрів України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внесення змін до деяких актів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Кабінету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міністрів України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щодо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запобігання поширенню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території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гострої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респіраторної хвороби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-19,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спричиненої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коронавірусом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SARS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CoV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-2»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27.05.2022 р. №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630</a:t>
            </a:r>
            <a:r>
              <a:rPr lang="uk-UA" sz="3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3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8880"/>
            <a:ext cx="2952328" cy="338437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695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704</TotalTime>
  <Words>941</Words>
  <Application>Microsoft Office PowerPoint</Application>
  <PresentationFormat>Экран (4:3)</PresentationFormat>
  <Paragraphs>174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Аспект</vt:lpstr>
      <vt:lpstr>Презентация PowerPoint</vt:lpstr>
      <vt:lpstr>Презентация PowerPoint</vt:lpstr>
      <vt:lpstr>Презентация PowerPoint</vt:lpstr>
      <vt:lpstr>Поки що ми не маємо  оновлених  рекомендацій МОНУ щодо  здійснення освітнього процесу ЗДО  влітку,  тому діяльність закладів  дошкільної освіти  у літній період здійснюється  відповідно   до  інструктивно-методичних  рекомендацій   «Організація роботи в дошкільних навчальних закладах у літній період»  № 1/9-198  від 16 березня 2012 року та спрямовується  на  організацію змістовного, різноманітного  буття  з метою оздоровлення дітей,  забезпечення  їхнього активного відпочинку.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Пошуково-дослідницька діяльність влітку</vt:lpstr>
      <vt:lpstr>Презентация PowerPoint</vt:lpstr>
      <vt:lpstr>Презентация PowerPoint</vt:lpstr>
      <vt:lpstr>Ранкова гімнастика на свіжому повітрі - найліпший початок дня</vt:lpstr>
      <vt:lpstr>  Організовуємо в межах ранкової гімнастики і флешмоби </vt:lpstr>
      <vt:lpstr>  фізкультурні заняття влітку проводяться на свіжому повітрі  Моторна щільність таких  занять - 80-90%.  Фізкультурні заняття можна  проводити  в різних місцях:  на ігровому або спортивному майданчику;   місцевому стадіоні, галявині в парку,  березі річки  (якщо такі об'єкти розташовані поблизу)  </vt:lpstr>
      <vt:lpstr>Традиційні фізкультурні заняття  можна урізноманітнити  за допомогою інноваційних методів і прийомів  степ-аеробіки,  яка доступна різним віковим категоріям,  є цікавою  для дошкільнят серед широкого розмаїття інноваційних засобів фізичного виховання, позитивно впливає  на внутрішню сутність малят</vt:lpstr>
      <vt:lpstr>Презентация PowerPoint</vt:lpstr>
      <vt:lpstr>Презентация PowerPoint</vt:lpstr>
      <vt:lpstr>День східної фізкультури</vt:lpstr>
      <vt:lpstr>Презентация PowerPoint</vt:lpstr>
      <vt:lpstr>Фізкультурне свято влітку проводиться за алгоритмом: - відкриття свята,  парад учас­ників,  привітання команд; - виконання загальнорозвивальних вправ з різними атри­бутами; - проведення змагань між ко­мандами, ігри-атракціони; сюрпризний момент; - завершення свята:  підбиття підсумків,  нагородження пе­реможців та учасників </vt:lpstr>
      <vt:lpstr>Презентация PowerPoint</vt:lpstr>
      <vt:lpstr>Дякую за увагу!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«ПРАЦЮЄМО РАЗОМ З БАТЬКАМИ: ЛАЙФХАКИ ВІД ПЕДАГОГІВ» З ДОСВІДУ РОБОТИ</dc:title>
  <dc:creator>Олег</dc:creator>
  <cp:lastModifiedBy>Пользователь</cp:lastModifiedBy>
  <cp:revision>127</cp:revision>
  <dcterms:created xsi:type="dcterms:W3CDTF">2020-05-11T07:25:46Z</dcterms:created>
  <dcterms:modified xsi:type="dcterms:W3CDTF">2022-06-16T14:11:47Z</dcterms:modified>
</cp:coreProperties>
</file>